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12192000"/>
  <p:notesSz cx="6858000" cy="9144000"/>
  <p:embeddedFontLst>
    <p:embeddedFont>
      <p:font typeface="Helvetica Neue"/>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5" roundtripDataSignature="AMtx7mhn1rtRBJmh8Fcd3mx80AharMmYE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7C6BF50B-B7CB-42E1-8750-BB6F46A1DE71}">
  <a:tblStyle styleId="{7C6BF50B-B7CB-42E1-8750-BB6F46A1DE71}"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HelveticaNeue-bold.fntdata"/><Relationship Id="rId21" Type="http://schemas.openxmlformats.org/officeDocument/2006/relationships/font" Target="fonts/HelveticaNeue-regular.fntdata"/><Relationship Id="rId24" Type="http://schemas.openxmlformats.org/officeDocument/2006/relationships/font" Target="fonts/HelveticaNeue-boldItalic.fntdata"/><Relationship Id="rId23" Type="http://schemas.openxmlformats.org/officeDocument/2006/relationships/font" Target="fonts/HelveticaNeue-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5"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 name="Google Shape;14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In a clustering algorithm we are given unlabeded datasets and we would like the algorithm automatically group the data into coherent clusters </a:t>
            </a:r>
            <a:endParaRPr/>
          </a:p>
          <a:p>
            <a:pPr indent="0" lvl="0" marL="0" rtl="0" algn="l">
              <a:spcBef>
                <a:spcPts val="0"/>
              </a:spcBef>
              <a:spcAft>
                <a:spcPts val="0"/>
              </a:spcAft>
              <a:buNone/>
            </a:pPr>
            <a:r>
              <a:t/>
            </a:r>
            <a:endParaRPr/>
          </a:p>
        </p:txBody>
      </p:sp>
      <p:sp>
        <p:nvSpPr>
          <p:cNvPr id="148" name="Google Shape;14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rPr lang="en-US"/>
              <a:t>1st step-randomly initialize 2 points called the cluster centroids</a:t>
            </a:r>
            <a:endParaRPr/>
          </a:p>
          <a:p>
            <a:pPr indent="-317500" lvl="0" marL="457200" rtl="0" algn="l">
              <a:spcBef>
                <a:spcPts val="0"/>
              </a:spcBef>
              <a:spcAft>
                <a:spcPts val="0"/>
              </a:spcAft>
              <a:buClr>
                <a:schemeClr val="dk1"/>
              </a:buClr>
              <a:buSzPts val="1400"/>
              <a:buFont typeface="Calibri"/>
              <a:buChar char="-"/>
            </a:pPr>
            <a:r>
              <a:rPr lang="en-US"/>
              <a:t>K means is an interative algorithm and it does 2 things- first is a cluster assignment step and then is move centroid step</a:t>
            </a:r>
            <a:endParaRPr/>
          </a:p>
          <a:p>
            <a:pPr indent="-317500" lvl="0" marL="457200" rtl="0" algn="l">
              <a:spcBef>
                <a:spcPts val="0"/>
              </a:spcBef>
              <a:spcAft>
                <a:spcPts val="0"/>
              </a:spcAft>
              <a:buClr>
                <a:schemeClr val="dk1"/>
              </a:buClr>
              <a:buSzPts val="1400"/>
              <a:buFont typeface="Calibri"/>
              <a:buChar char="-"/>
            </a:pPr>
            <a:r>
              <a:rPr lang="en-US"/>
              <a:t>Basically is goes through each of these points and assigns them to either of the cluster centroids seeing which one is closer to a certain centriod and that is cluster assignment step </a:t>
            </a:r>
            <a:endParaRPr/>
          </a:p>
          <a:p>
            <a:pPr indent="-317500" lvl="0" marL="457200" rtl="0" algn="l">
              <a:spcBef>
                <a:spcPts val="0"/>
              </a:spcBef>
              <a:spcAft>
                <a:spcPts val="0"/>
              </a:spcAft>
              <a:buClr>
                <a:schemeClr val="dk1"/>
              </a:buClr>
              <a:buSzPts val="1400"/>
              <a:buFont typeface="Calibri"/>
              <a:buChar char="-"/>
            </a:pPr>
            <a:r>
              <a:rPr lang="en-US"/>
              <a:t>And next what we are going to do is the move centroid step, taking the 2 centriods and moving them to the average of like the red clustrer points and blue cluster points. </a:t>
            </a:r>
            <a:endParaRPr/>
          </a:p>
          <a:p>
            <a:pPr indent="-317500" lvl="0" marL="457200" rtl="0" algn="l">
              <a:spcBef>
                <a:spcPts val="0"/>
              </a:spcBef>
              <a:spcAft>
                <a:spcPts val="0"/>
              </a:spcAft>
              <a:buClr>
                <a:schemeClr val="dk1"/>
              </a:buClr>
              <a:buSzPts val="1400"/>
              <a:buFont typeface="Calibri"/>
              <a:buChar char="-"/>
            </a:pPr>
            <a:r>
              <a:rPr lang="en-US"/>
              <a:t>As you can see the red centriod moves a bit more towards the red points and same goes with blue centriod </a:t>
            </a:r>
            <a:endParaRPr/>
          </a:p>
          <a:p>
            <a:pPr indent="-317500" lvl="0" marL="457200" rtl="0" algn="l">
              <a:spcBef>
                <a:spcPts val="0"/>
              </a:spcBef>
              <a:spcAft>
                <a:spcPts val="0"/>
              </a:spcAft>
              <a:buClr>
                <a:schemeClr val="dk1"/>
              </a:buClr>
              <a:buSzPts val="1400"/>
              <a:buFont typeface="Calibri"/>
              <a:buChar char="-"/>
            </a:pPr>
            <a:r>
              <a:rPr lang="en-US"/>
              <a:t>And again we do the cluster assignment step and this process iterates until the cluster centriods dont really move and proper segregated clusters are made.</a:t>
            </a:r>
            <a:endParaRPr/>
          </a:p>
          <a:p>
            <a:pPr indent="0" lvl="0" marL="0" rtl="0" algn="l">
              <a:spcBef>
                <a:spcPts val="0"/>
              </a:spcBef>
              <a:spcAft>
                <a:spcPts val="0"/>
              </a:spcAft>
              <a:buNone/>
            </a:pPr>
            <a:r>
              <a:t/>
            </a:r>
            <a:endParaRPr/>
          </a:p>
        </p:txBody>
      </p:sp>
      <p:sp>
        <p:nvSpPr>
          <p:cNvPr id="156" name="Google Shape;156;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rPr lang="en-US"/>
              <a:t>The 3 magic words for clustering is - Grouping Similar Entities!!!</a:t>
            </a:r>
            <a:endParaRPr/>
          </a:p>
          <a:p>
            <a:pPr indent="0" lvl="0" marL="0" rtl="0" algn="l">
              <a:spcBef>
                <a:spcPts val="0"/>
              </a:spcBef>
              <a:spcAft>
                <a:spcPts val="0"/>
              </a:spcAft>
              <a:buClr>
                <a:schemeClr val="dk1"/>
              </a:buClr>
              <a:buSzPts val="1200"/>
              <a:buFont typeface="Calibri"/>
              <a:buNone/>
            </a:pPr>
            <a:r>
              <a:rPr lang="en-US"/>
              <a:t>When you think of unsupervised learning you instantly think about clustering its that synonymus so this is the backbone of USL.</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rgbClr val="333333"/>
              </a:buClr>
              <a:buSzPts val="1200"/>
              <a:buFont typeface="Calibri"/>
              <a:buNone/>
            </a:pPr>
            <a:r>
              <a:rPr lang="en-US" sz="1200">
                <a:solidFill>
                  <a:srgbClr val="333333"/>
                </a:solidFill>
                <a:highlight>
                  <a:srgbClr val="FFFFFF"/>
                </a:highlight>
              </a:rPr>
              <a:t>Market segmentation. Many companies have huge databases of customer information. So, can you look at this customer data set and automatically discover market segments and automatically group your customers into different market segments so that you can automatically and more efficiently sell or market your different market segments together? Again, this is Unsupervised Learning because we have all this customer data, but we don't know in advance what are the market segments and for the customers...</a:t>
            </a:r>
            <a:endParaRPr/>
          </a:p>
          <a:p>
            <a:pPr indent="0" lvl="0" marL="0" rtl="0" algn="l">
              <a:spcBef>
                <a:spcPts val="0"/>
              </a:spcBef>
              <a:spcAft>
                <a:spcPts val="0"/>
              </a:spcAft>
              <a:buNone/>
            </a:pPr>
            <a:r>
              <a:t/>
            </a:r>
            <a:endParaRPr/>
          </a:p>
        </p:txBody>
      </p:sp>
      <p:sp>
        <p:nvSpPr>
          <p:cNvPr id="124" name="Google Shape;12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333333"/>
              </a:buClr>
              <a:buSzPts val="1200"/>
              <a:buFont typeface="Calibri"/>
              <a:buNone/>
            </a:pPr>
            <a:r>
              <a:rPr lang="en-US" sz="1200">
                <a:solidFill>
                  <a:srgbClr val="333333"/>
                </a:solidFill>
                <a:highlight>
                  <a:srgbClr val="FFFFFF"/>
                </a:highlight>
              </a:rPr>
              <a:t>So this is what you would see if you checked out google news ,What Google News does is everyday it goes and looks at tens of thousands or hundreds of thousands of new articles on the web and it groups them into cohesive news stories.</a:t>
            </a:r>
            <a:endParaRPr/>
          </a:p>
          <a:p>
            <a:pPr indent="0" lvl="0" marL="0" rtl="0" algn="l">
              <a:spcBef>
                <a:spcPts val="0"/>
              </a:spcBef>
              <a:spcAft>
                <a:spcPts val="0"/>
              </a:spcAft>
              <a:buClr>
                <a:schemeClr val="dk1"/>
              </a:buClr>
              <a:buSzPts val="1200"/>
              <a:buFont typeface="Calibri"/>
              <a:buNone/>
            </a:pPr>
            <a:r>
              <a:t/>
            </a:r>
            <a:endParaRPr sz="1200">
              <a:solidFill>
                <a:srgbClr val="333333"/>
              </a:solidFill>
              <a:highlight>
                <a:srgbClr val="FFFFFF"/>
              </a:highlight>
            </a:endParaRPr>
          </a:p>
          <a:p>
            <a:pPr indent="0" lvl="0" marL="0" rtl="0" algn="l">
              <a:spcBef>
                <a:spcPts val="0"/>
              </a:spcBef>
              <a:spcAft>
                <a:spcPts val="0"/>
              </a:spcAft>
              <a:buClr>
                <a:srgbClr val="333333"/>
              </a:buClr>
              <a:buSzPts val="1200"/>
              <a:buFont typeface="Calibri"/>
              <a:buNone/>
            </a:pPr>
            <a:r>
              <a:rPr lang="en-US" sz="1200">
                <a:solidFill>
                  <a:srgbClr val="333333"/>
                </a:solidFill>
                <a:highlight>
                  <a:srgbClr val="FFFFFF"/>
                </a:highlight>
              </a:rPr>
              <a:t>For example lets take a look at this BP OIL well situation</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None/>
            </a:pPr>
            <a:r>
              <a:t/>
            </a:r>
            <a:endParaRPr/>
          </a:p>
        </p:txBody>
      </p:sp>
      <p:sp>
        <p:nvSpPr>
          <p:cNvPr id="133" name="Google Shape;13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0" name="Google Shape;14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rPr lang="en-US"/>
              <a:t>If you click on one of the url’s</a:t>
            </a:r>
            <a:endParaRPr/>
          </a:p>
          <a:p>
            <a:pPr indent="0" lvl="0" marL="0" rtl="0" algn="l">
              <a:spcBef>
                <a:spcPts val="0"/>
              </a:spcBef>
              <a:spcAft>
                <a:spcPts val="0"/>
              </a:spcAft>
              <a:buClr>
                <a:schemeClr val="dk1"/>
              </a:buClr>
              <a:buSzPts val="1200"/>
              <a:buFont typeface="Calibri"/>
              <a:buNone/>
            </a:pPr>
            <a:r>
              <a:rPr lang="en-US"/>
              <a:t>A wall street journal article comes about it </a:t>
            </a:r>
            <a:endParaRPr/>
          </a:p>
          <a:p>
            <a:pPr indent="0" lvl="0" marL="0" rtl="0" algn="l">
              <a:spcBef>
                <a:spcPts val="0"/>
              </a:spcBef>
              <a:spcAft>
                <a:spcPts val="0"/>
              </a:spcAft>
              <a:buClr>
                <a:schemeClr val="dk1"/>
              </a:buClr>
              <a:buSzPts val="1200"/>
              <a:buFont typeface="Calibri"/>
              <a:buNone/>
            </a:pPr>
            <a:r>
              <a:rPr lang="en-US"/>
              <a:t>If you click on another url there is a CNN story about an oil well</a:t>
            </a:r>
            <a:endParaRPr/>
          </a:p>
          <a:p>
            <a:pPr indent="0" lvl="0" marL="0" rtl="0" algn="l">
              <a:spcBef>
                <a:spcPts val="0"/>
              </a:spcBef>
              <a:spcAft>
                <a:spcPts val="0"/>
              </a:spcAft>
              <a:buClr>
                <a:schemeClr val="dk1"/>
              </a:buClr>
              <a:buSzPts val="1200"/>
              <a:buFont typeface="Calibri"/>
              <a:buNone/>
            </a:pPr>
            <a:r>
              <a:rPr lang="en-US"/>
              <a:t>And if another there is a story by uk gaurdian </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rPr lang="en-US"/>
              <a:t>So what google news has done is that it has looked for 100’s of news articlews  about that 1 topic and clustered them together.</a:t>
            </a:r>
            <a:endParaRPr/>
          </a:p>
          <a:p>
            <a:pPr indent="0" lvl="0" marL="0" rtl="0" algn="l">
              <a:spcBef>
                <a:spcPts val="0"/>
              </a:spcBef>
              <a:spcAft>
                <a:spcPts val="0"/>
              </a:spcAft>
              <a:buNone/>
            </a:pPr>
            <a:r>
              <a:t/>
            </a:r>
            <a:endParaRPr/>
          </a:p>
        </p:txBody>
      </p:sp>
      <p:sp>
        <p:nvSpPr>
          <p:cNvPr id="141" name="Google Shape;14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Google Shape;16;p17"/>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7"/>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Google Shape;73;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1" name="Shape 21"/>
        <p:cNvGrpSpPr/>
        <p:nvPr/>
      </p:nvGrpSpPr>
      <p:grpSpPr>
        <a:xfrm>
          <a:off x="0" y="0"/>
          <a:ext cx="0" cy="0"/>
          <a:chOff x="0" y="0"/>
          <a:chExt cx="0" cy="0"/>
        </a:xfrm>
      </p:grpSpPr>
      <p:sp>
        <p:nvSpPr>
          <p:cNvPr id="22" name="Google Shape;22;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 name="Shape 27"/>
        <p:cNvGrpSpPr/>
        <p:nvPr/>
      </p:nvGrpSpPr>
      <p:grpSpPr>
        <a:xfrm>
          <a:off x="0" y="0"/>
          <a:ext cx="0" cy="0"/>
          <a:chOff x="0" y="0"/>
          <a:chExt cx="0" cy="0"/>
        </a:xfrm>
      </p:grpSpPr>
      <p:sp>
        <p:nvSpPr>
          <p:cNvPr id="28" name="Google Shape;28;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sp>
        <p:nvSpPr>
          <p:cNvPr id="32" name="Google Shape;32;p2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2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7" name="Shape 37"/>
        <p:cNvGrpSpPr/>
        <p:nvPr/>
      </p:nvGrpSpPr>
      <p:grpSpPr>
        <a:xfrm>
          <a:off x="0" y="0"/>
          <a:ext cx="0" cy="0"/>
          <a:chOff x="0" y="0"/>
          <a:chExt cx="0" cy="0"/>
        </a:xfrm>
      </p:grpSpPr>
      <p:sp>
        <p:nvSpPr>
          <p:cNvPr id="38" name="Google Shape;38;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2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4" name="Shape 44"/>
        <p:cNvGrpSpPr/>
        <p:nvPr/>
      </p:nvGrpSpPr>
      <p:grpSpPr>
        <a:xfrm>
          <a:off x="0" y="0"/>
          <a:ext cx="0" cy="0"/>
          <a:chOff x="0" y="0"/>
          <a:chExt cx="0" cy="0"/>
        </a:xfrm>
      </p:grpSpPr>
      <p:sp>
        <p:nvSpPr>
          <p:cNvPr id="45" name="Google Shape;45;p2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2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2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2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2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3" name="Shape 53"/>
        <p:cNvGrpSpPr/>
        <p:nvPr/>
      </p:nvGrpSpPr>
      <p:grpSpPr>
        <a:xfrm>
          <a:off x="0" y="0"/>
          <a:ext cx="0" cy="0"/>
          <a:chOff x="0" y="0"/>
          <a:chExt cx="0" cy="0"/>
        </a:xfrm>
      </p:grpSpPr>
      <p:sp>
        <p:nvSpPr>
          <p:cNvPr id="54" name="Google Shape;54;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2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2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Google Shape;66;p2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5"/>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2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pic>
        <p:nvPicPr>
          <p:cNvPr id="88" name="Google Shape;88;p1"/>
          <p:cNvPicPr preferRelativeResize="0"/>
          <p:nvPr/>
        </p:nvPicPr>
        <p:blipFill rotWithShape="1">
          <a:blip r:embed="rId3">
            <a:alphaModFix/>
          </a:blip>
          <a:srcRect b="0" l="0" r="0" t="0"/>
          <a:stretch/>
        </p:blipFill>
        <p:spPr>
          <a:xfrm>
            <a:off x="0" y="0"/>
            <a:ext cx="12191999" cy="6858000"/>
          </a:xfrm>
          <a:prstGeom prst="rect">
            <a:avLst/>
          </a:prstGeom>
          <a:noFill/>
          <a:ln>
            <a:noFill/>
          </a:ln>
        </p:spPr>
      </p:pic>
      <p:sp>
        <p:nvSpPr>
          <p:cNvPr id="89" name="Google Shape;89;p1"/>
          <p:cNvSpPr txBox="1"/>
          <p:nvPr/>
        </p:nvSpPr>
        <p:spPr>
          <a:xfrm>
            <a:off x="3260126" y="3136612"/>
            <a:ext cx="5671745"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3200" u="none" cap="none" strike="noStrike">
                <a:solidFill>
                  <a:srgbClr val="EA5B5B"/>
                </a:solidFill>
                <a:latin typeface="Helvetica Neue"/>
                <a:ea typeface="Helvetica Neue"/>
                <a:cs typeface="Helvetica Neue"/>
                <a:sym typeface="Helvetica Neue"/>
              </a:rPr>
              <a:t>UNSUPERVISED LEARNING</a:t>
            </a:r>
            <a:endParaRPr b="1" sz="3200">
              <a:solidFill>
                <a:srgbClr val="EA5B5B"/>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pic>
        <p:nvPicPr>
          <p:cNvPr id="150" name="Google Shape;150;p10"/>
          <p:cNvPicPr preferRelativeResize="0"/>
          <p:nvPr/>
        </p:nvPicPr>
        <p:blipFill rotWithShape="1">
          <a:blip r:embed="rId3">
            <a:alphaModFix/>
          </a:blip>
          <a:srcRect b="0" l="0" r="0" t="0"/>
          <a:stretch/>
        </p:blipFill>
        <p:spPr>
          <a:xfrm>
            <a:off x="0" y="0"/>
            <a:ext cx="12191999" cy="6858000"/>
          </a:xfrm>
          <a:prstGeom prst="rect">
            <a:avLst/>
          </a:prstGeom>
          <a:noFill/>
          <a:ln>
            <a:noFill/>
          </a:ln>
        </p:spPr>
      </p:pic>
      <p:sp>
        <p:nvSpPr>
          <p:cNvPr id="151" name="Google Shape;151;p10"/>
          <p:cNvSpPr txBox="1"/>
          <p:nvPr/>
        </p:nvSpPr>
        <p:spPr>
          <a:xfrm>
            <a:off x="408372" y="2737689"/>
            <a:ext cx="3600666"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EA5B5B"/>
                </a:solidFill>
                <a:latin typeface="Arial"/>
                <a:ea typeface="Arial"/>
                <a:cs typeface="Arial"/>
                <a:sym typeface="Arial"/>
              </a:rPr>
              <a:t>K-Means algorithm</a:t>
            </a:r>
            <a:endParaRPr sz="2400">
              <a:solidFill>
                <a:srgbClr val="EA5B5B"/>
              </a:solidFill>
              <a:latin typeface="Arial"/>
              <a:ea typeface="Arial"/>
              <a:cs typeface="Arial"/>
              <a:sym typeface="Arial"/>
            </a:endParaRPr>
          </a:p>
        </p:txBody>
      </p:sp>
      <p:sp>
        <p:nvSpPr>
          <p:cNvPr id="152" name="Google Shape;152;p10"/>
          <p:cNvSpPr txBox="1"/>
          <p:nvPr/>
        </p:nvSpPr>
        <p:spPr>
          <a:xfrm>
            <a:off x="408372" y="3535536"/>
            <a:ext cx="1120362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The goal of this algorithm is to find groups in the data, with the number of groups represented by the variable </a:t>
            </a:r>
            <a:r>
              <a:rPr i="1" lang="en-US" sz="2400">
                <a:solidFill>
                  <a:schemeClr val="dk1"/>
                </a:solidFill>
                <a:latin typeface="Arial"/>
                <a:ea typeface="Arial"/>
                <a:cs typeface="Arial"/>
                <a:sym typeface="Arial"/>
              </a:rPr>
              <a:t>K</a:t>
            </a:r>
            <a:r>
              <a:rPr lang="en-US" sz="2400">
                <a:solidFill>
                  <a:schemeClr val="dk1"/>
                </a:solidFill>
                <a:latin typeface="Arial"/>
                <a:ea typeface="Arial"/>
                <a:cs typeface="Arial"/>
                <a:sym typeface="Arial"/>
              </a:rPr>
              <a:t>. The algorithm works iteratively to assign each data point to one of </a:t>
            </a:r>
            <a:r>
              <a:rPr i="1" lang="en-US" sz="2400">
                <a:solidFill>
                  <a:schemeClr val="dk1"/>
                </a:solidFill>
                <a:latin typeface="Arial"/>
                <a:ea typeface="Arial"/>
                <a:cs typeface="Arial"/>
                <a:sym typeface="Arial"/>
              </a:rPr>
              <a:t>K</a:t>
            </a:r>
            <a:r>
              <a:rPr lang="en-US" sz="2400">
                <a:solidFill>
                  <a:schemeClr val="dk1"/>
                </a:solidFill>
                <a:latin typeface="Arial"/>
                <a:ea typeface="Arial"/>
                <a:cs typeface="Arial"/>
                <a:sym typeface="Arial"/>
              </a:rPr>
              <a:t> groups based on the features that are provided.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Google Shape;158;p11"/>
          <p:cNvPicPr preferRelativeResize="0"/>
          <p:nvPr/>
        </p:nvPicPr>
        <p:blipFill rotWithShape="1">
          <a:blip r:embed="rId3">
            <a:alphaModFix/>
          </a:blip>
          <a:srcRect b="0" l="0" r="0" t="0"/>
          <a:stretch/>
        </p:blipFill>
        <p:spPr>
          <a:xfrm>
            <a:off x="0" y="0"/>
            <a:ext cx="12191999" cy="6858000"/>
          </a:xfrm>
          <a:prstGeom prst="rect">
            <a:avLst/>
          </a:prstGeom>
          <a:noFill/>
          <a:ln>
            <a:noFill/>
          </a:ln>
        </p:spPr>
      </p:pic>
      <p:pic>
        <p:nvPicPr>
          <p:cNvPr id="159" name="Google Shape;159;p11"/>
          <p:cNvPicPr preferRelativeResize="0"/>
          <p:nvPr/>
        </p:nvPicPr>
        <p:blipFill rotWithShape="1">
          <a:blip r:embed="rId4">
            <a:alphaModFix/>
          </a:blip>
          <a:srcRect b="0" l="0" r="0" t="0"/>
          <a:stretch/>
        </p:blipFill>
        <p:spPr>
          <a:xfrm>
            <a:off x="1523999" y="1292256"/>
            <a:ext cx="914400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pic>
        <p:nvPicPr>
          <p:cNvPr id="164" name="Google Shape;164;p12"/>
          <p:cNvPicPr preferRelativeResize="0"/>
          <p:nvPr/>
        </p:nvPicPr>
        <p:blipFill rotWithShape="1">
          <a:blip r:embed="rId3">
            <a:alphaModFix/>
          </a:blip>
          <a:srcRect b="0" l="0" r="0" t="0"/>
          <a:stretch/>
        </p:blipFill>
        <p:spPr>
          <a:xfrm>
            <a:off x="0" y="0"/>
            <a:ext cx="12191999" cy="6858000"/>
          </a:xfrm>
          <a:prstGeom prst="rect">
            <a:avLst/>
          </a:prstGeom>
          <a:noFill/>
          <a:ln>
            <a:noFill/>
          </a:ln>
        </p:spPr>
      </p:pic>
      <p:sp>
        <p:nvSpPr>
          <p:cNvPr id="165" name="Google Shape;165;p12"/>
          <p:cNvSpPr txBox="1"/>
          <p:nvPr/>
        </p:nvSpPr>
        <p:spPr>
          <a:xfrm>
            <a:off x="1067218" y="2853679"/>
            <a:ext cx="10057561" cy="17543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Think of these as the people who show up at a party and soon become the</a:t>
            </a:r>
            <a:endParaRPr/>
          </a:p>
          <a:p>
            <a:pPr indent="0" lvl="0" marL="0" marR="0" rtl="0" algn="l">
              <a:spcBef>
                <a:spcPts val="0"/>
              </a:spcBef>
              <a:spcAft>
                <a:spcPts val="0"/>
              </a:spcAft>
              <a:buNone/>
            </a:pPr>
            <a:r>
              <a:rPr lang="en-US" sz="2400">
                <a:solidFill>
                  <a:schemeClr val="dk1"/>
                </a:solidFill>
                <a:latin typeface="Arial"/>
                <a:ea typeface="Arial"/>
                <a:cs typeface="Arial"/>
                <a:sym typeface="Arial"/>
              </a:rPr>
              <a:t>centres of attention because they’re so magnetic.</a:t>
            </a:r>
            <a:endParaRPr/>
          </a:p>
          <a:p>
            <a:pPr indent="0" lvl="0" marL="0" marR="0" rtl="0" algn="l">
              <a:spcBef>
                <a:spcPts val="0"/>
              </a:spcBef>
              <a:spcAft>
                <a:spcPts val="0"/>
              </a:spcAft>
              <a:buNone/>
            </a:pPr>
            <a:r>
              <a:t/>
            </a:r>
            <a:endParaRPr sz="1200">
              <a:solidFill>
                <a:schemeClr val="dk1"/>
              </a:solidFill>
              <a:latin typeface="Arial"/>
              <a:ea typeface="Arial"/>
              <a:cs typeface="Arial"/>
              <a:sym typeface="Arial"/>
            </a:endParaRPr>
          </a:p>
          <a:p>
            <a:pPr indent="0" lvl="0" marL="0" marR="0" rtl="0" algn="l">
              <a:spcBef>
                <a:spcPts val="0"/>
              </a:spcBef>
              <a:spcAft>
                <a:spcPts val="0"/>
              </a:spcAft>
              <a:buNone/>
            </a:pPr>
            <a:r>
              <a:rPr lang="en-US" sz="2400">
                <a:solidFill>
                  <a:schemeClr val="dk1"/>
                </a:solidFill>
                <a:latin typeface="Arial"/>
                <a:ea typeface="Arial"/>
                <a:cs typeface="Arial"/>
                <a:sym typeface="Arial"/>
              </a:rPr>
              <a:t>If there’s just one of them, everyone will gather around</a:t>
            </a:r>
            <a:endParaRPr/>
          </a:p>
          <a:p>
            <a:pPr indent="0" lvl="0" marL="0" marR="0" rtl="0" algn="l">
              <a:spcBef>
                <a:spcPts val="0"/>
              </a:spcBef>
              <a:spcAft>
                <a:spcPts val="0"/>
              </a:spcAft>
              <a:buNone/>
            </a:pPr>
            <a:r>
              <a:rPr lang="en-US" sz="2400">
                <a:solidFill>
                  <a:schemeClr val="dk1"/>
                </a:solidFill>
                <a:latin typeface="Arial"/>
                <a:ea typeface="Arial"/>
                <a:cs typeface="Arial"/>
                <a:sym typeface="Arial"/>
              </a:rPr>
              <a:t>If there are lots, many smaller centres of activity will form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pic>
        <p:nvPicPr>
          <p:cNvPr id="170" name="Google Shape;170;p13"/>
          <p:cNvPicPr preferRelativeResize="0"/>
          <p:nvPr/>
        </p:nvPicPr>
        <p:blipFill rotWithShape="1">
          <a:blip r:embed="rId3">
            <a:alphaModFix/>
          </a:blip>
          <a:srcRect b="0" l="0" r="0" t="0"/>
          <a:stretch/>
        </p:blipFill>
        <p:spPr>
          <a:xfrm>
            <a:off x="0" y="0"/>
            <a:ext cx="12191999" cy="6858000"/>
          </a:xfrm>
          <a:prstGeom prst="rect">
            <a:avLst/>
          </a:prstGeom>
          <a:noFill/>
          <a:ln>
            <a:noFill/>
          </a:ln>
        </p:spPr>
      </p:pic>
      <p:sp>
        <p:nvSpPr>
          <p:cNvPr id="171" name="Google Shape;171;p13"/>
          <p:cNvSpPr txBox="1"/>
          <p:nvPr/>
        </p:nvSpPr>
        <p:spPr>
          <a:xfrm>
            <a:off x="1404650" y="3198167"/>
            <a:ext cx="938269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https://www.naftaliharris.com/blog/visualizing-k-means-clustering/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pic>
        <p:nvPicPr>
          <p:cNvPr id="176" name="Google Shape;176;p14"/>
          <p:cNvPicPr preferRelativeResize="0"/>
          <p:nvPr/>
        </p:nvPicPr>
        <p:blipFill rotWithShape="1">
          <a:blip r:embed="rId3">
            <a:alphaModFix/>
          </a:blip>
          <a:srcRect b="0" l="0" r="0" t="0"/>
          <a:stretch/>
        </p:blipFill>
        <p:spPr>
          <a:xfrm>
            <a:off x="0" y="0"/>
            <a:ext cx="12191999" cy="6858000"/>
          </a:xfrm>
          <a:prstGeom prst="rect">
            <a:avLst/>
          </a:prstGeom>
          <a:noFill/>
          <a:ln>
            <a:noFill/>
          </a:ln>
        </p:spPr>
      </p:pic>
      <p:pic>
        <p:nvPicPr>
          <p:cNvPr id="177" name="Google Shape;177;p14"/>
          <p:cNvPicPr preferRelativeResize="0"/>
          <p:nvPr/>
        </p:nvPicPr>
        <p:blipFill rotWithShape="1">
          <a:blip r:embed="rId4">
            <a:alphaModFix/>
          </a:blip>
          <a:srcRect b="0" l="0" r="0" t="0"/>
          <a:stretch/>
        </p:blipFill>
        <p:spPr>
          <a:xfrm>
            <a:off x="1898449" y="1301136"/>
            <a:ext cx="83951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pic>
        <p:nvPicPr>
          <p:cNvPr id="182" name="Google Shape;182;p15"/>
          <p:cNvPicPr preferRelativeResize="0"/>
          <p:nvPr/>
        </p:nvPicPr>
        <p:blipFill rotWithShape="1">
          <a:blip r:embed="rId3">
            <a:alphaModFix/>
          </a:blip>
          <a:srcRect b="0" l="0" r="0" t="0"/>
          <a:stretch/>
        </p:blipFill>
        <p:spPr>
          <a:xfrm>
            <a:off x="0" y="0"/>
            <a:ext cx="12191999" cy="6858000"/>
          </a:xfrm>
          <a:prstGeom prst="rect">
            <a:avLst/>
          </a:prstGeom>
          <a:noFill/>
          <a:ln>
            <a:noFill/>
          </a:ln>
        </p:spPr>
      </p:pic>
      <p:sp>
        <p:nvSpPr>
          <p:cNvPr id="183" name="Google Shape;183;p15"/>
          <p:cNvSpPr txBox="1"/>
          <p:nvPr/>
        </p:nvSpPr>
        <p:spPr>
          <a:xfrm>
            <a:off x="4980148" y="3429000"/>
            <a:ext cx="2231701"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EA5B5B"/>
                </a:solidFill>
                <a:latin typeface="Arial"/>
                <a:ea typeface="Arial"/>
                <a:cs typeface="Arial"/>
                <a:sym typeface="Arial"/>
              </a:rPr>
              <a:t>Thank you!</a:t>
            </a:r>
            <a:endParaRPr b="1" sz="3200">
              <a:solidFill>
                <a:srgbClr val="EA5B5B"/>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pic>
        <p:nvPicPr>
          <p:cNvPr id="94" name="Google Shape;94;p2"/>
          <p:cNvPicPr preferRelativeResize="0"/>
          <p:nvPr/>
        </p:nvPicPr>
        <p:blipFill rotWithShape="1">
          <a:blip r:embed="rId3">
            <a:alphaModFix/>
          </a:blip>
          <a:srcRect b="0" l="0" r="0" t="0"/>
          <a:stretch/>
        </p:blipFill>
        <p:spPr>
          <a:xfrm>
            <a:off x="0" y="0"/>
            <a:ext cx="12191999" cy="6858000"/>
          </a:xfrm>
          <a:prstGeom prst="rect">
            <a:avLst/>
          </a:prstGeom>
          <a:noFill/>
          <a:ln>
            <a:noFill/>
          </a:ln>
        </p:spPr>
      </p:pic>
      <p:sp>
        <p:nvSpPr>
          <p:cNvPr id="95" name="Google Shape;95;p2"/>
          <p:cNvSpPr txBox="1"/>
          <p:nvPr/>
        </p:nvSpPr>
        <p:spPr>
          <a:xfrm>
            <a:off x="5202163" y="2139429"/>
            <a:ext cx="1787669"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EA5B5B"/>
                </a:solidFill>
                <a:latin typeface="Arial"/>
                <a:ea typeface="Arial"/>
                <a:cs typeface="Arial"/>
                <a:sym typeface="Arial"/>
              </a:rPr>
              <a:t>ROAD</a:t>
            </a:r>
            <a:r>
              <a:rPr b="1" lang="en-US" sz="1800">
                <a:solidFill>
                  <a:srgbClr val="EA5B5B"/>
                </a:solidFill>
                <a:latin typeface="Arial"/>
                <a:ea typeface="Arial"/>
                <a:cs typeface="Arial"/>
                <a:sym typeface="Arial"/>
              </a:rPr>
              <a:t> </a:t>
            </a:r>
            <a:r>
              <a:rPr b="1" lang="en-US" sz="2400">
                <a:solidFill>
                  <a:srgbClr val="EA5B5B"/>
                </a:solidFill>
                <a:latin typeface="Arial"/>
                <a:ea typeface="Arial"/>
                <a:cs typeface="Arial"/>
                <a:sym typeface="Arial"/>
              </a:rPr>
              <a:t>MAP</a:t>
            </a:r>
            <a:endParaRPr b="1" sz="1800">
              <a:solidFill>
                <a:srgbClr val="EA5B5B"/>
              </a:solidFill>
              <a:latin typeface="Arial"/>
              <a:ea typeface="Arial"/>
              <a:cs typeface="Arial"/>
              <a:sym typeface="Arial"/>
            </a:endParaRPr>
          </a:p>
        </p:txBody>
      </p:sp>
      <p:graphicFrame>
        <p:nvGraphicFramePr>
          <p:cNvPr id="96" name="Google Shape;96;p2"/>
          <p:cNvGraphicFramePr/>
          <p:nvPr/>
        </p:nvGraphicFramePr>
        <p:xfrm>
          <a:off x="2118803" y="3429000"/>
          <a:ext cx="3000000" cy="3000000"/>
        </p:xfrm>
        <a:graphic>
          <a:graphicData uri="http://schemas.openxmlformats.org/drawingml/2006/table">
            <a:tbl>
              <a:tblPr bandRow="1" firstRow="1">
                <a:noFill/>
                <a:tableStyleId>{7C6BF50B-B7CB-42E1-8750-BB6F46A1DE71}</a:tableStyleId>
              </a:tblPr>
              <a:tblGrid>
                <a:gridCol w="1590875"/>
                <a:gridCol w="1590875"/>
                <a:gridCol w="1590875"/>
                <a:gridCol w="1590875"/>
                <a:gridCol w="1590875"/>
              </a:tblGrid>
              <a:tr h="1604650">
                <a:tc>
                  <a:txBody>
                    <a:bodyPr/>
                    <a:lstStyle/>
                    <a:p>
                      <a:pPr indent="0" lvl="0" marL="0" marR="0" rtl="0" algn="ctr">
                        <a:spcBef>
                          <a:spcPts val="0"/>
                        </a:spcBef>
                        <a:spcAft>
                          <a:spcPts val="0"/>
                        </a:spcAft>
                        <a:buNone/>
                      </a:pPr>
                      <a:r>
                        <a:t/>
                      </a:r>
                      <a:endParaRPr sz="1050" u="none" cap="none" strike="noStrike">
                        <a:solidFill>
                          <a:schemeClr val="dk1"/>
                        </a:solidFill>
                      </a:endParaRPr>
                    </a:p>
                    <a:p>
                      <a:pPr indent="0" lvl="0" marL="0" marR="0" rtl="0" algn="ctr">
                        <a:spcBef>
                          <a:spcPts val="0"/>
                        </a:spcBef>
                        <a:spcAft>
                          <a:spcPts val="0"/>
                        </a:spcAft>
                        <a:buNone/>
                      </a:pPr>
                      <a:r>
                        <a:t/>
                      </a:r>
                      <a:endParaRPr sz="700" u="none" cap="none" strike="noStrike">
                        <a:solidFill>
                          <a:schemeClr val="dk1"/>
                        </a:solidFill>
                      </a:endParaRPr>
                    </a:p>
                    <a:p>
                      <a:pPr indent="0" lvl="0" marL="0" marR="0" rtl="0" algn="ctr">
                        <a:spcBef>
                          <a:spcPts val="0"/>
                        </a:spcBef>
                        <a:spcAft>
                          <a:spcPts val="0"/>
                        </a:spcAft>
                        <a:buNone/>
                      </a:pPr>
                      <a:r>
                        <a:rPr b="0" lang="en-US" sz="1800" u="none" cap="none" strike="noStrike">
                          <a:solidFill>
                            <a:schemeClr val="dk1"/>
                          </a:solidFill>
                          <a:latin typeface="Arial"/>
                          <a:ea typeface="Arial"/>
                          <a:cs typeface="Arial"/>
                          <a:sym typeface="Arial"/>
                        </a:rPr>
                        <a:t>Introduction</a:t>
                      </a:r>
                      <a:endParaRPr/>
                    </a:p>
                    <a:p>
                      <a:pPr indent="0" lvl="0" marL="0" marR="0" rtl="0" algn="ctr">
                        <a:spcBef>
                          <a:spcPts val="0"/>
                        </a:spcBef>
                        <a:spcAft>
                          <a:spcPts val="0"/>
                        </a:spcAft>
                        <a:buNone/>
                      </a:pPr>
                      <a:r>
                        <a:rPr b="0" lang="en-US" sz="1800" u="none" cap="none" strike="noStrike">
                          <a:solidFill>
                            <a:schemeClr val="dk1"/>
                          </a:solidFill>
                          <a:latin typeface="Arial"/>
                          <a:ea typeface="Arial"/>
                          <a:cs typeface="Arial"/>
                          <a:sym typeface="Arial"/>
                        </a:rPr>
                        <a:t>to unsupervised learning</a:t>
                      </a:r>
                      <a:endParaRPr b="0" sz="1800" u="none" cap="none" strike="noStrike">
                        <a:solidFill>
                          <a:schemeClr val="dk1"/>
                        </a:solidFill>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t/>
                      </a:r>
                      <a:endParaRPr sz="1800" u="none" cap="none" strike="noStrike">
                        <a:solidFill>
                          <a:schemeClr val="dk1"/>
                        </a:solidFill>
                        <a:latin typeface="Arial"/>
                        <a:ea typeface="Arial"/>
                        <a:cs typeface="Arial"/>
                        <a:sym typeface="Arial"/>
                      </a:endParaRPr>
                    </a:p>
                    <a:p>
                      <a:pPr indent="0" lvl="0" marL="0" marR="0" rtl="0" algn="ctr">
                        <a:spcBef>
                          <a:spcPts val="0"/>
                        </a:spcBef>
                        <a:spcAft>
                          <a:spcPts val="0"/>
                        </a:spcAft>
                        <a:buNone/>
                      </a:pPr>
                      <a:r>
                        <a:t/>
                      </a:r>
                      <a:endParaRPr sz="1800" u="none" cap="none" strike="noStrike">
                        <a:solidFill>
                          <a:schemeClr val="dk1"/>
                        </a:solidFill>
                        <a:latin typeface="Arial"/>
                        <a:ea typeface="Arial"/>
                        <a:cs typeface="Arial"/>
                        <a:sym typeface="Arial"/>
                      </a:endParaRPr>
                    </a:p>
                    <a:p>
                      <a:pPr indent="0" lvl="0" marL="0" marR="0" rtl="0" algn="ctr">
                        <a:spcBef>
                          <a:spcPts val="0"/>
                        </a:spcBef>
                        <a:spcAft>
                          <a:spcPts val="0"/>
                        </a:spcAft>
                        <a:buNone/>
                      </a:pPr>
                      <a:r>
                        <a:t/>
                      </a:r>
                      <a:endParaRPr sz="700" u="none" cap="none" strike="noStrike">
                        <a:solidFill>
                          <a:schemeClr val="dk1"/>
                        </a:solidFill>
                        <a:latin typeface="Arial"/>
                        <a:ea typeface="Arial"/>
                        <a:cs typeface="Arial"/>
                        <a:sym typeface="Arial"/>
                      </a:endParaRPr>
                    </a:p>
                    <a:p>
                      <a:pPr indent="0" lvl="0" marL="0" marR="0" rtl="0" algn="ctr">
                        <a:spcBef>
                          <a:spcPts val="0"/>
                        </a:spcBef>
                        <a:spcAft>
                          <a:spcPts val="0"/>
                        </a:spcAft>
                        <a:buNone/>
                      </a:pPr>
                      <a:r>
                        <a:rPr lang="en-US" sz="1800" u="none" cap="none" strike="noStrike">
                          <a:solidFill>
                            <a:schemeClr val="dk1"/>
                          </a:solidFill>
                          <a:latin typeface="Arial"/>
                          <a:ea typeface="Arial"/>
                          <a:cs typeface="Arial"/>
                          <a:sym typeface="Arial"/>
                        </a:rPr>
                        <a:t>-------------</a:t>
                      </a:r>
                      <a:endParaRPr sz="1800" u="none" cap="none" strike="noStrike">
                        <a:solidFill>
                          <a:schemeClr val="dk1"/>
                        </a:solidFill>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t/>
                      </a:r>
                      <a:endParaRPr sz="1800" u="none" cap="none" strike="noStrike">
                        <a:solidFill>
                          <a:schemeClr val="dk1"/>
                        </a:solidFill>
                      </a:endParaRPr>
                    </a:p>
                    <a:p>
                      <a:pPr indent="0" lvl="0" marL="0" marR="0" rtl="0" algn="ctr">
                        <a:spcBef>
                          <a:spcPts val="0"/>
                        </a:spcBef>
                        <a:spcAft>
                          <a:spcPts val="0"/>
                        </a:spcAft>
                        <a:buNone/>
                      </a:pPr>
                      <a:r>
                        <a:t/>
                      </a:r>
                      <a:endParaRPr sz="1600" u="none" cap="none" strike="noStrike">
                        <a:solidFill>
                          <a:schemeClr val="dk1"/>
                        </a:solidFill>
                      </a:endParaRPr>
                    </a:p>
                    <a:p>
                      <a:pPr indent="0" lvl="0" marL="0" marR="0" rtl="0" algn="ctr">
                        <a:spcBef>
                          <a:spcPts val="0"/>
                        </a:spcBef>
                        <a:spcAft>
                          <a:spcPts val="0"/>
                        </a:spcAft>
                        <a:buNone/>
                      </a:pPr>
                      <a:r>
                        <a:t/>
                      </a:r>
                      <a:endParaRPr sz="700" u="none" cap="none" strike="noStrike">
                        <a:solidFill>
                          <a:schemeClr val="dk1"/>
                        </a:solidFill>
                      </a:endParaRPr>
                    </a:p>
                    <a:p>
                      <a:pPr indent="0" lvl="0" marL="0" marR="0" rtl="0" algn="ctr">
                        <a:spcBef>
                          <a:spcPts val="0"/>
                        </a:spcBef>
                        <a:spcAft>
                          <a:spcPts val="0"/>
                        </a:spcAft>
                        <a:buNone/>
                      </a:pPr>
                      <a:r>
                        <a:rPr b="0" lang="en-US" sz="1800" u="none" cap="none" strike="noStrike">
                          <a:solidFill>
                            <a:schemeClr val="dk1"/>
                          </a:solidFill>
                          <a:latin typeface="Arial"/>
                          <a:ea typeface="Arial"/>
                          <a:cs typeface="Arial"/>
                          <a:sym typeface="Arial"/>
                        </a:rPr>
                        <a:t>Clustering</a:t>
                      </a:r>
                      <a:endParaRPr b="0" sz="1400" u="none" cap="none" strike="noStrike">
                        <a:solidFill>
                          <a:schemeClr val="dk1"/>
                        </a:solidFill>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1800"/>
                        <a:buFont typeface="Calibri"/>
                        <a:buNone/>
                      </a:pPr>
                      <a:r>
                        <a:t/>
                      </a:r>
                      <a:endParaRPr sz="18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800"/>
                        <a:buFont typeface="Calibri"/>
                        <a:buNone/>
                      </a:pPr>
                      <a:r>
                        <a:t/>
                      </a:r>
                      <a:endParaRPr sz="18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700"/>
                        <a:buFont typeface="Calibri"/>
                        <a:buNone/>
                      </a:pPr>
                      <a:r>
                        <a:t/>
                      </a:r>
                      <a:endParaRPr sz="7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800"/>
                        <a:buFont typeface="Arial"/>
                        <a:buNone/>
                      </a:pPr>
                      <a:r>
                        <a:rPr lang="en-US" sz="1800" u="none" cap="none" strike="noStrike">
                          <a:solidFill>
                            <a:schemeClr val="dk1"/>
                          </a:solidFill>
                          <a:latin typeface="Arial"/>
                          <a:ea typeface="Arial"/>
                          <a:cs typeface="Arial"/>
                          <a:sym typeface="Arial"/>
                        </a:rPr>
                        <a:t>-------------</a:t>
                      </a:r>
                      <a:endParaRPr sz="18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solidFill>
                      <a:schemeClr val="lt1"/>
                    </a:solidFill>
                  </a:tcPr>
                </a:tc>
                <a:tc>
                  <a:txBody>
                    <a:bodyPr/>
                    <a:lstStyle/>
                    <a:p>
                      <a:pPr indent="0" lvl="0" marL="0" marR="0" rtl="0" algn="ctr">
                        <a:spcBef>
                          <a:spcPts val="0"/>
                        </a:spcBef>
                        <a:spcAft>
                          <a:spcPts val="0"/>
                        </a:spcAft>
                        <a:buNone/>
                      </a:pPr>
                      <a:r>
                        <a:t/>
                      </a:r>
                      <a:endParaRPr b="0" sz="1800">
                        <a:solidFill>
                          <a:schemeClr val="dk1"/>
                        </a:solidFill>
                        <a:latin typeface="Arial"/>
                        <a:ea typeface="Arial"/>
                        <a:cs typeface="Arial"/>
                        <a:sym typeface="Arial"/>
                      </a:endParaRPr>
                    </a:p>
                    <a:p>
                      <a:pPr indent="0" lvl="0" marL="0" marR="0" rtl="0" algn="ctr">
                        <a:spcBef>
                          <a:spcPts val="0"/>
                        </a:spcBef>
                        <a:spcAft>
                          <a:spcPts val="0"/>
                        </a:spcAft>
                        <a:buNone/>
                      </a:pPr>
                      <a:r>
                        <a:t/>
                      </a:r>
                      <a:endParaRPr b="0" sz="400">
                        <a:solidFill>
                          <a:schemeClr val="dk1"/>
                        </a:solidFill>
                        <a:latin typeface="Arial"/>
                        <a:ea typeface="Arial"/>
                        <a:cs typeface="Arial"/>
                        <a:sym typeface="Arial"/>
                      </a:endParaRPr>
                    </a:p>
                    <a:p>
                      <a:pPr indent="0" lvl="0" marL="0" marR="0" rtl="0" algn="ctr">
                        <a:spcBef>
                          <a:spcPts val="0"/>
                        </a:spcBef>
                        <a:spcAft>
                          <a:spcPts val="0"/>
                        </a:spcAft>
                        <a:buNone/>
                      </a:pPr>
                      <a:r>
                        <a:t/>
                      </a:r>
                      <a:endParaRPr b="0" sz="800">
                        <a:solidFill>
                          <a:schemeClr val="dk1"/>
                        </a:solidFill>
                        <a:latin typeface="Arial"/>
                        <a:ea typeface="Arial"/>
                        <a:cs typeface="Arial"/>
                        <a:sym typeface="Arial"/>
                      </a:endParaRPr>
                    </a:p>
                    <a:p>
                      <a:pPr indent="0" lvl="0" marL="0" marR="0" rtl="0" algn="ctr">
                        <a:spcBef>
                          <a:spcPts val="0"/>
                        </a:spcBef>
                        <a:spcAft>
                          <a:spcPts val="0"/>
                        </a:spcAft>
                        <a:buNone/>
                      </a:pPr>
                      <a:r>
                        <a:rPr b="0" lang="en-US" sz="1800">
                          <a:solidFill>
                            <a:schemeClr val="dk1"/>
                          </a:solidFill>
                          <a:latin typeface="Arial"/>
                          <a:ea typeface="Arial"/>
                          <a:cs typeface="Arial"/>
                          <a:sym typeface="Arial"/>
                        </a:rPr>
                        <a:t>K-means algorithm</a:t>
                      </a:r>
                      <a:endParaRPr b="0" sz="1800">
                        <a:solidFill>
                          <a:schemeClr val="dk1"/>
                        </a:solidFill>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pic>
        <p:nvPicPr>
          <p:cNvPr id="101" name="Google Shape;101;p3"/>
          <p:cNvPicPr preferRelativeResize="0"/>
          <p:nvPr/>
        </p:nvPicPr>
        <p:blipFill rotWithShape="1">
          <a:blip r:embed="rId3">
            <a:alphaModFix/>
          </a:blip>
          <a:srcRect b="0" l="0" r="0" t="0"/>
          <a:stretch/>
        </p:blipFill>
        <p:spPr>
          <a:xfrm>
            <a:off x="0" y="0"/>
            <a:ext cx="12191999" cy="6858000"/>
          </a:xfrm>
          <a:prstGeom prst="rect">
            <a:avLst/>
          </a:prstGeom>
          <a:noFill/>
          <a:ln>
            <a:noFill/>
          </a:ln>
        </p:spPr>
      </p:pic>
      <p:pic>
        <p:nvPicPr>
          <p:cNvPr id="102" name="Google Shape;102;p3"/>
          <p:cNvPicPr preferRelativeResize="0"/>
          <p:nvPr/>
        </p:nvPicPr>
        <p:blipFill rotWithShape="1">
          <a:blip r:embed="rId4">
            <a:alphaModFix/>
          </a:blip>
          <a:srcRect b="0" l="0" r="0" t="0"/>
          <a:stretch/>
        </p:blipFill>
        <p:spPr>
          <a:xfrm>
            <a:off x="1790699" y="1837944"/>
            <a:ext cx="8610600" cy="4114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pic>
        <p:nvPicPr>
          <p:cNvPr id="107" name="Google Shape;107;p4"/>
          <p:cNvPicPr preferRelativeResize="0"/>
          <p:nvPr/>
        </p:nvPicPr>
        <p:blipFill rotWithShape="1">
          <a:blip r:embed="rId3">
            <a:alphaModFix/>
          </a:blip>
          <a:srcRect b="0" l="0" r="0" t="0"/>
          <a:stretch/>
        </p:blipFill>
        <p:spPr>
          <a:xfrm>
            <a:off x="0" y="0"/>
            <a:ext cx="12191999" cy="6858000"/>
          </a:xfrm>
          <a:prstGeom prst="rect">
            <a:avLst/>
          </a:prstGeom>
          <a:noFill/>
          <a:ln>
            <a:noFill/>
          </a:ln>
        </p:spPr>
      </p:pic>
      <p:pic>
        <p:nvPicPr>
          <p:cNvPr id="108" name="Google Shape;108;p4"/>
          <p:cNvPicPr preferRelativeResize="0"/>
          <p:nvPr/>
        </p:nvPicPr>
        <p:blipFill rotWithShape="1">
          <a:blip r:embed="rId4">
            <a:alphaModFix/>
          </a:blip>
          <a:srcRect b="28499" l="0" r="0" t="-28500"/>
          <a:stretch/>
        </p:blipFill>
        <p:spPr>
          <a:xfrm>
            <a:off x="3607174" y="666837"/>
            <a:ext cx="5147450" cy="4138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pic>
        <p:nvPicPr>
          <p:cNvPr id="113" name="Google Shape;113;p5"/>
          <p:cNvPicPr preferRelativeResize="0"/>
          <p:nvPr/>
        </p:nvPicPr>
        <p:blipFill rotWithShape="1">
          <a:blip r:embed="rId3">
            <a:alphaModFix/>
          </a:blip>
          <a:srcRect b="0" l="0" r="0" t="0"/>
          <a:stretch/>
        </p:blipFill>
        <p:spPr>
          <a:xfrm>
            <a:off x="0" y="0"/>
            <a:ext cx="12191999" cy="6858000"/>
          </a:xfrm>
          <a:prstGeom prst="rect">
            <a:avLst/>
          </a:prstGeom>
          <a:noFill/>
          <a:ln>
            <a:noFill/>
          </a:ln>
        </p:spPr>
      </p:pic>
      <p:pic>
        <p:nvPicPr>
          <p:cNvPr id="114" name="Google Shape;114;p5"/>
          <p:cNvPicPr preferRelativeResize="0"/>
          <p:nvPr/>
        </p:nvPicPr>
        <p:blipFill rotWithShape="1">
          <a:blip r:embed="rId4">
            <a:alphaModFix/>
          </a:blip>
          <a:srcRect b="0" l="50975" r="0" t="24207"/>
          <a:stretch/>
        </p:blipFill>
        <p:spPr>
          <a:xfrm>
            <a:off x="4000574" y="1873042"/>
            <a:ext cx="4190850" cy="3898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pic>
        <p:nvPicPr>
          <p:cNvPr id="119" name="Google Shape;119;p6"/>
          <p:cNvPicPr preferRelativeResize="0"/>
          <p:nvPr/>
        </p:nvPicPr>
        <p:blipFill rotWithShape="1">
          <a:blip r:embed="rId3">
            <a:alphaModFix/>
          </a:blip>
          <a:srcRect b="0" l="0" r="0" t="0"/>
          <a:stretch/>
        </p:blipFill>
        <p:spPr>
          <a:xfrm>
            <a:off x="0" y="0"/>
            <a:ext cx="12191999" cy="6858000"/>
          </a:xfrm>
          <a:prstGeom prst="rect">
            <a:avLst/>
          </a:prstGeom>
          <a:noFill/>
          <a:ln>
            <a:noFill/>
          </a:ln>
        </p:spPr>
      </p:pic>
      <p:pic>
        <p:nvPicPr>
          <p:cNvPr id="120" name="Google Shape;120;p6"/>
          <p:cNvPicPr preferRelativeResize="0"/>
          <p:nvPr/>
        </p:nvPicPr>
        <p:blipFill rotWithShape="1">
          <a:blip r:embed="rId4">
            <a:alphaModFix/>
          </a:blip>
          <a:srcRect b="0" l="0" r="0" t="0"/>
          <a:stretch/>
        </p:blipFill>
        <p:spPr>
          <a:xfrm>
            <a:off x="3817513" y="1710163"/>
            <a:ext cx="4556974" cy="4272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pic>
        <p:nvPicPr>
          <p:cNvPr id="126" name="Google Shape;126;p7"/>
          <p:cNvPicPr preferRelativeResize="0"/>
          <p:nvPr/>
        </p:nvPicPr>
        <p:blipFill rotWithShape="1">
          <a:blip r:embed="rId3">
            <a:alphaModFix/>
          </a:blip>
          <a:srcRect b="0" l="0" r="0" t="0"/>
          <a:stretch/>
        </p:blipFill>
        <p:spPr>
          <a:xfrm>
            <a:off x="0" y="0"/>
            <a:ext cx="12191999" cy="6858000"/>
          </a:xfrm>
          <a:prstGeom prst="rect">
            <a:avLst/>
          </a:prstGeom>
          <a:noFill/>
          <a:ln>
            <a:noFill/>
          </a:ln>
        </p:spPr>
      </p:pic>
      <p:sp>
        <p:nvSpPr>
          <p:cNvPr id="127" name="Google Shape;127;p7"/>
          <p:cNvSpPr txBox="1"/>
          <p:nvPr/>
        </p:nvSpPr>
        <p:spPr>
          <a:xfrm>
            <a:off x="408372" y="1438182"/>
            <a:ext cx="157607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EA5B5B"/>
                </a:solidFill>
                <a:latin typeface="Arial"/>
                <a:ea typeface="Arial"/>
                <a:cs typeface="Arial"/>
                <a:sym typeface="Arial"/>
              </a:rPr>
              <a:t>Clustering</a:t>
            </a:r>
            <a:endParaRPr sz="1400">
              <a:solidFill>
                <a:srgbClr val="EA5B5B"/>
              </a:solidFill>
              <a:latin typeface="Arial"/>
              <a:ea typeface="Arial"/>
              <a:cs typeface="Arial"/>
              <a:sym typeface="Arial"/>
            </a:endParaRPr>
          </a:p>
        </p:txBody>
      </p:sp>
      <p:sp>
        <p:nvSpPr>
          <p:cNvPr id="128" name="Google Shape;128;p7"/>
          <p:cNvSpPr txBox="1"/>
          <p:nvPr/>
        </p:nvSpPr>
        <p:spPr>
          <a:xfrm>
            <a:off x="408372" y="2024139"/>
            <a:ext cx="1120362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Clustering is the process of grouping similar entities together. The goal of this unsupervised machine learning technique is to find similarities in the data point and group similar data points together.</a:t>
            </a:r>
            <a:endParaRPr sz="1800">
              <a:solidFill>
                <a:schemeClr val="dk1"/>
              </a:solidFill>
              <a:latin typeface="Arial"/>
              <a:ea typeface="Arial"/>
              <a:cs typeface="Arial"/>
              <a:sym typeface="Arial"/>
            </a:endParaRPr>
          </a:p>
        </p:txBody>
      </p:sp>
      <p:pic>
        <p:nvPicPr>
          <p:cNvPr id="129" name="Google Shape;129;p7"/>
          <p:cNvPicPr preferRelativeResize="0"/>
          <p:nvPr/>
        </p:nvPicPr>
        <p:blipFill rotWithShape="1">
          <a:blip r:embed="rId4">
            <a:alphaModFix/>
          </a:blip>
          <a:srcRect b="0" l="0" r="0" t="0"/>
          <a:stretch/>
        </p:blipFill>
        <p:spPr>
          <a:xfrm>
            <a:off x="1931984" y="3034468"/>
            <a:ext cx="7884129" cy="30023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id="135" name="Google Shape;135;p8"/>
          <p:cNvPicPr preferRelativeResize="0"/>
          <p:nvPr/>
        </p:nvPicPr>
        <p:blipFill rotWithShape="1">
          <a:blip r:embed="rId3">
            <a:alphaModFix/>
          </a:blip>
          <a:srcRect b="0" l="0" r="0" t="0"/>
          <a:stretch/>
        </p:blipFill>
        <p:spPr>
          <a:xfrm>
            <a:off x="0" y="0"/>
            <a:ext cx="12191999" cy="6858000"/>
          </a:xfrm>
          <a:prstGeom prst="rect">
            <a:avLst/>
          </a:prstGeom>
          <a:noFill/>
          <a:ln>
            <a:noFill/>
          </a:ln>
        </p:spPr>
      </p:pic>
      <p:sp>
        <p:nvSpPr>
          <p:cNvPr id="136" name="Google Shape;136;p8"/>
          <p:cNvSpPr txBox="1"/>
          <p:nvPr/>
        </p:nvSpPr>
        <p:spPr>
          <a:xfrm>
            <a:off x="408372" y="1438182"/>
            <a:ext cx="210346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EA5B5B"/>
                </a:solidFill>
                <a:latin typeface="Arial"/>
                <a:ea typeface="Arial"/>
                <a:cs typeface="Arial"/>
                <a:sym typeface="Arial"/>
              </a:rPr>
              <a:t>Clustering</a:t>
            </a:r>
            <a:r>
              <a:rPr lang="en-US" sz="1800">
                <a:solidFill>
                  <a:srgbClr val="EA5B5B"/>
                </a:solidFill>
                <a:latin typeface="Arial"/>
                <a:ea typeface="Arial"/>
                <a:cs typeface="Arial"/>
                <a:sym typeface="Arial"/>
              </a:rPr>
              <a:t> </a:t>
            </a:r>
            <a:r>
              <a:rPr lang="en-US" sz="2400">
                <a:solidFill>
                  <a:srgbClr val="EA5B5B"/>
                </a:solidFill>
                <a:latin typeface="Arial"/>
                <a:ea typeface="Arial"/>
                <a:cs typeface="Arial"/>
                <a:sym typeface="Arial"/>
              </a:rPr>
              <a:t>IRL!</a:t>
            </a:r>
            <a:endParaRPr sz="1400">
              <a:solidFill>
                <a:srgbClr val="EA5B5B"/>
              </a:solidFill>
              <a:latin typeface="Arial"/>
              <a:ea typeface="Arial"/>
              <a:cs typeface="Arial"/>
              <a:sym typeface="Arial"/>
            </a:endParaRPr>
          </a:p>
        </p:txBody>
      </p:sp>
      <p:pic>
        <p:nvPicPr>
          <p:cNvPr id="137" name="Google Shape;137;p8"/>
          <p:cNvPicPr preferRelativeResize="0"/>
          <p:nvPr/>
        </p:nvPicPr>
        <p:blipFill rotWithShape="1">
          <a:blip r:embed="rId4">
            <a:alphaModFix/>
          </a:blip>
          <a:srcRect b="0" l="0" r="0" t="0"/>
          <a:stretch/>
        </p:blipFill>
        <p:spPr>
          <a:xfrm>
            <a:off x="408372" y="2135989"/>
            <a:ext cx="7155404" cy="420266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Google Shape;143;p9"/>
          <p:cNvPicPr preferRelativeResize="0"/>
          <p:nvPr/>
        </p:nvPicPr>
        <p:blipFill rotWithShape="1">
          <a:blip r:embed="rId3">
            <a:alphaModFix/>
          </a:blip>
          <a:srcRect b="0" l="0" r="0" t="0"/>
          <a:stretch/>
        </p:blipFill>
        <p:spPr>
          <a:xfrm>
            <a:off x="0" y="0"/>
            <a:ext cx="12191999" cy="6858000"/>
          </a:xfrm>
          <a:prstGeom prst="rect">
            <a:avLst/>
          </a:prstGeom>
          <a:noFill/>
          <a:ln>
            <a:noFill/>
          </a:ln>
        </p:spPr>
      </p:pic>
      <p:pic>
        <p:nvPicPr>
          <p:cNvPr id="144" name="Google Shape;144;p9"/>
          <p:cNvPicPr preferRelativeResize="0"/>
          <p:nvPr/>
        </p:nvPicPr>
        <p:blipFill rotWithShape="1">
          <a:blip r:embed="rId4">
            <a:alphaModFix/>
          </a:blip>
          <a:srcRect b="4507" l="0" r="3034" t="0"/>
          <a:stretch/>
        </p:blipFill>
        <p:spPr>
          <a:xfrm>
            <a:off x="2087951" y="1608151"/>
            <a:ext cx="8016098" cy="444068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2019-09-13T18:12:01Z</dcterms:created>
  <dc:creator>Gagan Varma</dc:creator>
</cp:coreProperties>
</file>